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4" r:id="rId1"/>
  </p:sldMasterIdLst>
  <p:notesMasterIdLst>
    <p:notesMasterId r:id="rId14"/>
  </p:notesMasterIdLst>
  <p:sldIdLst>
    <p:sldId id="1804" r:id="rId2"/>
    <p:sldId id="1781" r:id="rId3"/>
    <p:sldId id="1810" r:id="rId4"/>
    <p:sldId id="1816" r:id="rId5"/>
    <p:sldId id="1811" r:id="rId6"/>
    <p:sldId id="1834" r:id="rId7"/>
    <p:sldId id="1822" r:id="rId8"/>
    <p:sldId id="1829" r:id="rId9"/>
    <p:sldId id="1832" r:id="rId10"/>
    <p:sldId id="1833" r:id="rId11"/>
    <p:sldId id="1808" r:id="rId12"/>
    <p:sldId id="1803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519"/>
    <a:srgbClr val="F5F0F1"/>
    <a:srgbClr val="F87E18"/>
    <a:srgbClr val="F6754C"/>
    <a:srgbClr val="3A86FF"/>
    <a:srgbClr val="52CAB8"/>
    <a:srgbClr val="49BF64"/>
    <a:srgbClr val="C5D4EC"/>
    <a:srgbClr val="EDA348"/>
    <a:srgbClr val="68C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68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6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2022-11-09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ECC583-4ECD-E249-8262-B7920D80D3E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40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在整个开发团队的协同中，我们可以看到，所有的工作都是围绕着 </a:t>
            </a:r>
            <a:r>
              <a:rPr lang="en-GB" altLang="zh-CN" dirty="0"/>
              <a:t>API </a:t>
            </a:r>
            <a:r>
              <a:rPr lang="zh-CN" altLang="en-US" dirty="0"/>
              <a:t>进行的。</a:t>
            </a:r>
            <a:r>
              <a:rPr lang="en-US" altLang="zh-CN" dirty="0"/>
              <a:t>【</a:t>
            </a:r>
            <a:r>
              <a:rPr lang="zh-CN" altLang="en-US" dirty="0"/>
              <a:t>切</a:t>
            </a:r>
            <a:r>
              <a:rPr lang="en-US" altLang="zh-CN" dirty="0"/>
              <a:t>】</a:t>
            </a:r>
            <a:r>
              <a:rPr lang="zh-CN" altLang="en-US" dirty="0"/>
              <a:t>据行业报告显示，开发团队有大约</a:t>
            </a:r>
            <a:r>
              <a:rPr lang="en-US" altLang="zh-CN" dirty="0"/>
              <a:t>50%</a:t>
            </a:r>
            <a:r>
              <a:rPr lang="zh-CN" altLang="en-US" dirty="0"/>
              <a:t>的工作时间都是围绕着 </a:t>
            </a:r>
            <a:r>
              <a:rPr lang="en-GB" altLang="zh-CN" dirty="0"/>
              <a:t>API </a:t>
            </a:r>
            <a:r>
              <a:rPr lang="zh-CN" altLang="en-US" dirty="0"/>
              <a:t>开展的。但是，我们也能看到，在现有的工作流程里，</a:t>
            </a:r>
            <a:r>
              <a:rPr lang="en-GB" altLang="zh-CN" dirty="0"/>
              <a:t>API </a:t>
            </a:r>
            <a:r>
              <a:rPr lang="zh-CN" altLang="en-US" dirty="0"/>
              <a:t>的协同工作被分散在多个不同的工具里面，造成了非常多的低效和浪费。</a:t>
            </a:r>
            <a:r>
              <a:rPr lang="en-US" altLang="zh-CN" dirty="0"/>
              <a:t>【</a:t>
            </a:r>
            <a:r>
              <a:rPr lang="zh-CN" altLang="en-US" dirty="0"/>
              <a:t>切</a:t>
            </a:r>
            <a:r>
              <a:rPr lang="en-US" altLang="zh-CN" dirty="0"/>
              <a:t>】</a:t>
            </a:r>
          </a:p>
          <a:p>
            <a:r>
              <a:rPr lang="zh-CN" altLang="en-US" dirty="0"/>
              <a:t>这就是 </a:t>
            </a:r>
            <a:r>
              <a:rPr lang="en-GB" altLang="zh-CN" dirty="0" err="1"/>
              <a:t>Apifox</a:t>
            </a:r>
            <a:r>
              <a:rPr lang="en-GB" altLang="zh-CN" dirty="0"/>
              <a:t> </a:t>
            </a:r>
            <a:r>
              <a:rPr lang="zh-CN" altLang="en-US" dirty="0"/>
              <a:t>想要解决的开发团队的痛点问题，也是 </a:t>
            </a:r>
            <a:r>
              <a:rPr lang="en-GB" altLang="zh-CN" dirty="0" err="1"/>
              <a:t>Apifox</a:t>
            </a:r>
            <a:r>
              <a:rPr lang="en-GB" altLang="zh-CN" dirty="0"/>
              <a:t> </a:t>
            </a:r>
            <a:r>
              <a:rPr lang="zh-CN" altLang="en-US" dirty="0"/>
              <a:t>的宗旨：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ECC583-4ECD-E249-8262-B7920D80D3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645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C0159-D529-3647-8DFB-798A5E7C1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j-ea"/>
                <a:ea typeface="+mj-ea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4CE5B8-5D81-9045-8B68-FCA607C9F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FD49BD-A358-534C-8856-F01D57B35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4CA947D8-7A56-CE43-9E86-AB8550CD30C8}" type="datetimeFigureOut">
              <a:rPr kumimoji="1" lang="zh-CN" altLang="en-US" smtClean="0"/>
              <a:pPr/>
              <a:t>2022-11-09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3630E3-1032-8F40-96C2-15882D105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DF2530-3A4D-354C-A1F6-74A2D861C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757D1D5D-1CAA-C94D-85A3-EFF94E47A18A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6B7139D5-F947-4542-9F62-AAACFFDAE1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246" y="25921"/>
            <a:ext cx="2043953" cy="79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83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533CF-AB81-2746-B1DF-4FD5558F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3F08FA-432A-6748-931F-E29ACD72B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538DBE-B956-C34B-A211-6DCA11F93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43670-8D9D-704A-A182-6DEC35A6C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BB39CB-CE6C-0746-8D8A-C0E93F14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899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D08E84-5807-DE4B-96E8-8C7A02907B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17F271-DAFB-1B45-96FE-EE6002291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63F41C-C2E2-A942-A088-302CDE1F9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7DCE42-72E2-384B-989F-9CB4B2B1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A57473-454B-E645-BE6D-A8DF4A816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3167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 userDrawn="1"/>
        </p:nvSpPr>
        <p:spPr>
          <a:xfrm>
            <a:off x="2239010" y="5816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E597F-E1E1-7644-BE3C-60F96CC4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BD76EE-9C72-5D4A-9215-86DC95E1E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DDE199-7C5B-DA46-82A0-3EAAB5440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5C5B0C-16FA-A24B-8512-23E8D6F39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08ACEE-3147-6248-BD8B-3053AAC3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6418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2C5EFF-F13D-D14B-8ACF-D077E161B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7F5610-F0B0-B04C-923D-DB1B961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90297E-60FA-734D-BF57-1910289C4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724FAB-02F8-8548-ACE9-5D6E3819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B6F9C3-A1FC-864C-A73F-5CE45E399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0017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B5815E-57EE-EA45-87C4-E98670452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342E50-BC02-1547-966A-8F28AD04F5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FF6082-A74A-554E-85A2-246CE0435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CB19C4-45DD-424B-B107-FEE7A6A43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A92D7D-5060-AF47-8A00-05434F82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CED3D8-A5A9-CF49-8FD7-1478FC42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839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583E6-6709-D046-A881-00069889B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AC7B80-D6F3-CF46-8F03-BC115A434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19C8AC-DD4F-C444-B5C2-A1A91AF12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0CE54D-50F0-B547-82AA-93C8DF640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6FFEFE8-EB3A-0C43-AA82-3BFC6D4933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772560C-3757-9F47-9A65-45D0398D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C62071-85D6-D84E-A3A2-972EF4CE7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BEA06E-AE68-1F4F-AE74-394A97CBC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05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9EF39C-E971-994F-BF92-EB7ED85A3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49FC60-A0AF-A54B-B98B-3AB77AE39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1F2F9F-53EE-7E4E-8C39-93AF4F01E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EFDF04-20FB-D346-8205-1244A61C3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865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6A7EAA3-64FD-1944-B32C-DAE89BED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DC368E-4476-0741-BD62-777EC6BD5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698FBD-693C-484B-83E0-75A54E06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3493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30404C-6BA7-AC44-855F-379DA2C72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806A04-DBCC-4E46-9022-02916BEAC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BE6A3A-2DFF-4F42-93D9-E273A91CE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F8BAE9-02C8-E743-8C65-F8CA6C61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15ECA-C635-F346-91FC-D5EC992F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02DBF7-36C0-B74B-A911-DCF7C8358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045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15D32D-B5F9-6B48-9BCD-E9A41C017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06F9CF2-0BCE-FA42-B6FB-A1B42F26E6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88F6CF-DD0E-FC42-98E9-725F97573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E13582-A73E-5844-94E3-B2876645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7D8-7A56-CE43-9E86-AB8550CD30C8}" type="datetimeFigureOut">
              <a:rPr kumimoji="1" lang="zh-CN" altLang="en-US" smtClean="0"/>
              <a:t>2022-11-09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90E06E-72D6-774D-BB50-C690C86F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08896-F59A-A14F-9AA7-E96331F0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D1D5D-1CAA-C94D-85A3-EFF94E47A1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2444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E02D49A-7985-FA4D-9BFC-3D5F7BF5C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A34005-A73D-0D41-B365-674FAD917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FF3C50-F90E-0846-8ED1-7860C127D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4CA947D8-7A56-CE43-9E86-AB8550CD30C8}" type="datetimeFigureOut">
              <a:rPr kumimoji="1" lang="zh-CN" altLang="en-US" smtClean="0"/>
              <a:pPr/>
              <a:t>2022-11-09</a:t>
            </a:fld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D8AB97-E589-FC4E-8349-E7A8AAE95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B369D0-FD47-EA4A-9DDB-C0A9CF283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757D1D5D-1CAA-C94D-85A3-EFF94E47A18A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7EB631DF-822C-4F85-BC0C-1FA979FB114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246" y="25921"/>
            <a:ext cx="2043953" cy="79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6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49" r:id="rId12"/>
    <p:sldLayoutId id="2147483650" r:id="rId13"/>
    <p:sldLayoutId id="214748365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21" Type="http://schemas.openxmlformats.org/officeDocument/2006/relationships/image" Target="../media/image6.svg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Layout" Target="../slideLayouts/slideLayout2.xml"/><Relationship Id="rId25" Type="http://schemas.openxmlformats.org/officeDocument/2006/relationships/image" Target="../media/image10.svg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image" Target="../media/image5.pn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image" Target="../media/image9.png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image" Target="../media/image8.svg"/><Relationship Id="rId10" Type="http://schemas.openxmlformats.org/officeDocument/2006/relationships/tags" Target="../tags/tag11.xml"/><Relationship Id="rId19" Type="http://schemas.openxmlformats.org/officeDocument/2006/relationships/image" Target="../media/image4.pn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4CA5ACD-8421-6F42-AD8F-3387C4748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595957-522B-9E43-8A7D-F3A429F3B845}"/>
              </a:ext>
            </a:extLst>
          </p:cNvPr>
          <p:cNvSpPr txBox="1"/>
          <p:nvPr/>
        </p:nvSpPr>
        <p:spPr>
          <a:xfrm>
            <a:off x="8441932" y="5972142"/>
            <a:ext cx="3076967" cy="547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" sz="1600" dirty="0">
                <a:latin typeface="+mj-ea"/>
                <a:ea typeface="+mj-ea"/>
              </a:rPr>
              <a:t>节省</a:t>
            </a:r>
            <a:r>
              <a:rPr lang="zh-CN" altLang="en-US" sz="1600" dirty="0">
                <a:latin typeface="+mj-ea"/>
                <a:ea typeface="+mj-ea"/>
              </a:rPr>
              <a:t>研发团队的每一分钟</a:t>
            </a:r>
            <a:endParaRPr lang="en-US" altLang="zh-CN" sz="1600" dirty="0">
              <a:latin typeface="+mj-ea"/>
              <a:ea typeface="+mj-ea"/>
            </a:endParaRPr>
          </a:p>
        </p:txBody>
      </p:sp>
      <p:sp>
        <p:nvSpPr>
          <p:cNvPr id="10" name="标题 4">
            <a:extLst>
              <a:ext uri="{FF2B5EF4-FFF2-40B4-BE49-F238E27FC236}">
                <a16:creationId xmlns:a16="http://schemas.microsoft.com/office/drawing/2014/main" id="{1075ED54-170C-4F4F-882E-C14FA41BF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101" y="1369043"/>
            <a:ext cx="10845798" cy="1238640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" altLang="zh-CN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 </a:t>
            </a:r>
            <a:r>
              <a:rPr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调试工具技术分享</a:t>
            </a:r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6F7F9559-94F8-43A4-A40C-389AE4F4D5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246" y="25921"/>
            <a:ext cx="2043953" cy="7924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FB022-7E2E-F707-2627-B43F25A05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自动化测试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BA334D-8F2A-D780-9611-8E7A5BB3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4" y="1835199"/>
            <a:ext cx="6607664" cy="4129790"/>
          </a:xfrm>
          <a:prstGeom prst="rect">
            <a:avLst/>
          </a:prstGeom>
          <a:ln>
            <a:noFill/>
          </a:ln>
          <a:effectLst>
            <a:outerShdw blurRad="127000" algn="tl" rotWithShape="0">
              <a:srgbClr val="000000">
                <a:alpha val="12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E8FB3C1-5606-ACB6-1B88-21BE3FB7E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967" y="1690688"/>
            <a:ext cx="4952163" cy="4274301"/>
          </a:xfrm>
          <a:prstGeom prst="rect">
            <a:avLst/>
          </a:prstGeom>
          <a:ln>
            <a:noFill/>
          </a:ln>
          <a:effectLst>
            <a:outerShdw blurRad="127000" algn="tl" rotWithShape="0">
              <a:srgbClr val="000000">
                <a:alpha val="1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3072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FB022-7E2E-F707-2627-B43F25A05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最佳实践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4E4A16-0E00-A183-1154-17E7BE516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前端</a:t>
            </a:r>
            <a:r>
              <a:rPr lang="zh-CN" altLang="en-US" dirty="0"/>
              <a:t>（或</a:t>
            </a:r>
            <a:r>
              <a:rPr lang="zh-CN" altLang="en-US" b="1" dirty="0"/>
              <a:t>后端</a:t>
            </a:r>
            <a:r>
              <a:rPr lang="zh-CN" altLang="en-US" dirty="0"/>
              <a:t>）：定好接口文档初稿。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前后端</a:t>
            </a:r>
            <a:r>
              <a:rPr lang="zh-CN" altLang="en-US" dirty="0"/>
              <a:t>：一起评审、完善接口文档，定好接口用例。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前端</a:t>
            </a:r>
            <a:r>
              <a:rPr lang="zh-CN" altLang="en-US" dirty="0"/>
              <a:t>：使用系统根据接口文档自动生成的 </a:t>
            </a:r>
            <a:r>
              <a:rPr lang="en-US" altLang="zh-CN" dirty="0"/>
              <a:t>Mock </a:t>
            </a:r>
            <a:r>
              <a:rPr lang="zh-CN" altLang="en-US" dirty="0"/>
              <a:t>数据进入开发，无需手写 </a:t>
            </a:r>
            <a:r>
              <a:rPr lang="en-US" altLang="zh-CN" dirty="0"/>
              <a:t>mock </a:t>
            </a:r>
            <a:r>
              <a:rPr lang="zh-CN" altLang="en-US" dirty="0"/>
              <a:t>规则。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后端</a:t>
            </a:r>
            <a:r>
              <a:rPr lang="zh-CN" altLang="en-US" dirty="0"/>
              <a:t>：使用接口用例 调试开发中接口，只要所有接口用例调试通过，接口就开发完成了。如开发过中接口有变化，调试的时候就自动更新了文档，零成本的保障了接口维护的及时性。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后端</a:t>
            </a:r>
            <a:r>
              <a:rPr lang="zh-CN" altLang="en-US" dirty="0"/>
              <a:t>：每次调试完一个功能就保存为一个接口用例。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测试人员</a:t>
            </a:r>
            <a:r>
              <a:rPr lang="zh-CN" altLang="en-US" dirty="0"/>
              <a:t>：直接使用接口用例测试接口。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所有接口开发完成后，</a:t>
            </a:r>
            <a:r>
              <a:rPr lang="zh-CN" altLang="en-US" b="1" dirty="0"/>
              <a:t>测试人员</a:t>
            </a:r>
            <a:r>
              <a:rPr lang="zh-CN" altLang="en-US" dirty="0"/>
              <a:t>（也可以是</a:t>
            </a:r>
            <a:r>
              <a:rPr lang="zh-CN" altLang="en-US" b="1" dirty="0"/>
              <a:t>后端</a:t>
            </a:r>
            <a:r>
              <a:rPr lang="zh-CN" altLang="en-US" dirty="0"/>
              <a:t>）使用集合测试功能进行多接口集成测试，完整测试整个接口调用流程。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前后端</a:t>
            </a:r>
            <a:r>
              <a:rPr lang="zh-CN" altLang="en-US" dirty="0"/>
              <a:t> 都开发完，前端从</a:t>
            </a:r>
            <a:r>
              <a:rPr lang="en-US" altLang="zh-CN" dirty="0"/>
              <a:t>Mock </a:t>
            </a:r>
            <a:r>
              <a:rPr lang="zh-CN" altLang="en-US" dirty="0"/>
              <a:t>数据切换到正式数据，联调通常都会非常顺利，因为前后端双方都完全遵守了接口定义的规范。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25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/>
        </p:nvSpPr>
        <p:spPr>
          <a:xfrm>
            <a:off x="673100" y="1736213"/>
            <a:ext cx="10845798" cy="20915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Thanks.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" name="文本占位符 5"/>
          <p:cNvSpPr txBox="1"/>
          <p:nvPr/>
        </p:nvSpPr>
        <p:spPr>
          <a:xfrm>
            <a:off x="673100" y="4934641"/>
            <a:ext cx="10845798" cy="296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节省研发团队的每一分钟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常用解决方案</a:t>
            </a:r>
          </a:p>
        </p:txBody>
      </p:sp>
      <p:sp>
        <p:nvSpPr>
          <p:cNvPr id="9" name="泪滴形 8"/>
          <p:cNvSpPr/>
          <p:nvPr>
            <p:custDataLst>
              <p:tags r:id="rId1"/>
            </p:custDataLst>
          </p:nvPr>
        </p:nvSpPr>
        <p:spPr>
          <a:xfrm rot="5400000">
            <a:off x="4535719" y="2370673"/>
            <a:ext cx="1491608" cy="1491608"/>
          </a:xfrm>
          <a:prstGeom prst="teardrop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7737623" y="2991068"/>
            <a:ext cx="3445510" cy="98679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altLang="zh-CN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开发调试</a:t>
            </a: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7737635" y="2361620"/>
            <a:ext cx="3445327" cy="620122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rPr>
              <a:t>Postman</a:t>
            </a:r>
          </a:p>
        </p:txBody>
      </p:sp>
      <p:sp>
        <p:nvSpPr>
          <p:cNvPr id="13" name="泪滴形 12"/>
          <p:cNvSpPr/>
          <p:nvPr>
            <p:custDataLst>
              <p:tags r:id="rId4"/>
            </p:custDataLst>
          </p:nvPr>
        </p:nvSpPr>
        <p:spPr>
          <a:xfrm>
            <a:off x="4538481" y="4009927"/>
            <a:ext cx="1491608" cy="1491608"/>
          </a:xfrm>
          <a:prstGeom prst="teardrop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泪滴形 13"/>
          <p:cNvSpPr/>
          <p:nvPr>
            <p:custDataLst>
              <p:tags r:id="rId5"/>
            </p:custDataLst>
          </p:nvPr>
        </p:nvSpPr>
        <p:spPr>
          <a:xfrm rot="16200000">
            <a:off x="6193138" y="4006800"/>
            <a:ext cx="1491608" cy="1491608"/>
          </a:xfrm>
          <a:prstGeom prst="teardrop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泪滴形 14"/>
          <p:cNvSpPr/>
          <p:nvPr>
            <p:custDataLst>
              <p:tags r:id="rId6"/>
            </p:custDataLst>
          </p:nvPr>
        </p:nvSpPr>
        <p:spPr>
          <a:xfrm rot="10800000">
            <a:off x="6196359" y="2363487"/>
            <a:ext cx="1491608" cy="1491608"/>
          </a:xfrm>
          <a:prstGeom prst="teardrop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>
            <a:off x="7737623" y="4646484"/>
            <a:ext cx="3445510" cy="98679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altLang="zh-CN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自动化测试</a:t>
            </a:r>
          </a:p>
          <a:p>
            <a:r>
              <a:rPr lang="en-US" altLang="zh-CN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压力测试</a:t>
            </a:r>
          </a:p>
        </p:txBody>
      </p:sp>
      <p:sp>
        <p:nvSpPr>
          <p:cNvPr id="20" name="文本框 19"/>
          <p:cNvSpPr txBox="1"/>
          <p:nvPr>
            <p:custDataLst>
              <p:tags r:id="rId8"/>
            </p:custDataLst>
          </p:nvPr>
        </p:nvSpPr>
        <p:spPr>
          <a:xfrm>
            <a:off x="7737635" y="4017202"/>
            <a:ext cx="3445327" cy="620122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rPr>
              <a:t>JMeter</a:t>
            </a:r>
          </a:p>
        </p:txBody>
      </p:sp>
      <p:sp>
        <p:nvSpPr>
          <p:cNvPr id="21" name="文本框 20"/>
          <p:cNvSpPr txBox="1"/>
          <p:nvPr>
            <p:custDataLst>
              <p:tags r:id="rId9"/>
            </p:custDataLst>
          </p:nvPr>
        </p:nvSpPr>
        <p:spPr>
          <a:xfrm>
            <a:off x="942238" y="2991068"/>
            <a:ext cx="3445510" cy="98679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 dirty="0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文档设计</a:t>
            </a:r>
          </a:p>
        </p:txBody>
      </p:sp>
      <p:sp>
        <p:nvSpPr>
          <p:cNvPr id="22" name="文本框 21"/>
          <p:cNvSpPr txBox="1"/>
          <p:nvPr>
            <p:custDataLst>
              <p:tags r:id="rId10"/>
            </p:custDataLst>
          </p:nvPr>
        </p:nvSpPr>
        <p:spPr>
          <a:xfrm>
            <a:off x="942147" y="2361620"/>
            <a:ext cx="3445327" cy="620122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pPr algn="r"/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rPr>
              <a:t>Swagger</a:t>
            </a:r>
          </a:p>
        </p:txBody>
      </p:sp>
      <p:sp>
        <p:nvSpPr>
          <p:cNvPr id="23" name="文本框 22"/>
          <p:cNvSpPr txBox="1"/>
          <p:nvPr>
            <p:custDataLst>
              <p:tags r:id="rId11"/>
            </p:custDataLst>
          </p:nvPr>
        </p:nvSpPr>
        <p:spPr>
          <a:xfrm>
            <a:off x="942146" y="4646378"/>
            <a:ext cx="3445329" cy="9870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lvl="0" algn="r"/>
            <a:r>
              <a:rPr lang="en-US" altLang="zh-CN" dirty="0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API</a:t>
            </a:r>
            <a:r>
              <a:rPr lang="zh-CN" altLang="en-US" dirty="0">
                <a:solidFill>
                  <a:schemeClr val="tx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数据Mock</a:t>
            </a:r>
          </a:p>
        </p:txBody>
      </p:sp>
      <p:sp>
        <p:nvSpPr>
          <p:cNvPr id="24" name="文本框 23"/>
          <p:cNvSpPr txBox="1"/>
          <p:nvPr>
            <p:custDataLst>
              <p:tags r:id="rId12"/>
            </p:custDataLst>
          </p:nvPr>
        </p:nvSpPr>
        <p:spPr>
          <a:xfrm>
            <a:off x="942147" y="4017202"/>
            <a:ext cx="3445327" cy="620122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pPr algn="r"/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</a:rPr>
              <a:t>Mock.js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+mn-ea"/>
            </a:endParaRPr>
          </a:p>
        </p:txBody>
      </p:sp>
      <p:sp>
        <p:nvSpPr>
          <p:cNvPr id="14351" name="Freeform 34"/>
          <p:cNvSpPr/>
          <p:nvPr>
            <p:custDataLst>
              <p:tags r:id="rId13"/>
            </p:custDataLst>
          </p:nvPr>
        </p:nvSpPr>
        <p:spPr bwMode="auto">
          <a:xfrm flipV="1">
            <a:off x="9760733" y="2458938"/>
            <a:ext cx="432000" cy="432000"/>
          </a:xfrm>
          <a:custGeom>
            <a:avLst/>
            <a:gdLst>
              <a:gd name="T0" fmla="*/ 2147483646 w 444"/>
              <a:gd name="T1" fmla="*/ 2147483646 h 130"/>
              <a:gd name="T2" fmla="*/ 2147483646 w 444"/>
              <a:gd name="T3" fmla="*/ 0 h 130"/>
              <a:gd name="T4" fmla="*/ 0 w 444"/>
              <a:gd name="T5" fmla="*/ 0 h 1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44" h="130">
                <a:moveTo>
                  <a:pt x="444" y="130"/>
                </a:moveTo>
                <a:lnTo>
                  <a:pt x="44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accent3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 lnSpcReduction="10000"/>
          </a:bodyPr>
          <a:lstStyle/>
          <a:p>
            <a:pPr>
              <a:lnSpc>
                <a:spcPct val="140000"/>
              </a:lnSpc>
            </a:pPr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Freeform 34"/>
          <p:cNvSpPr/>
          <p:nvPr>
            <p:custDataLst>
              <p:tags r:id="rId14"/>
            </p:custDataLst>
          </p:nvPr>
        </p:nvSpPr>
        <p:spPr bwMode="auto">
          <a:xfrm>
            <a:off x="9760733" y="4778564"/>
            <a:ext cx="432000" cy="432000"/>
          </a:xfrm>
          <a:custGeom>
            <a:avLst/>
            <a:gdLst>
              <a:gd name="T0" fmla="*/ 2147483646 w 444"/>
              <a:gd name="T1" fmla="*/ 2147483646 h 130"/>
              <a:gd name="T2" fmla="*/ 2147483646 w 444"/>
              <a:gd name="T3" fmla="*/ 0 h 130"/>
              <a:gd name="T4" fmla="*/ 0 w 444"/>
              <a:gd name="T5" fmla="*/ 0 h 1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44" h="130">
                <a:moveTo>
                  <a:pt x="444" y="130"/>
                </a:moveTo>
                <a:lnTo>
                  <a:pt x="44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accent3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 lnSpcReduction="10000"/>
          </a:bodyPr>
          <a:lstStyle/>
          <a:p>
            <a:pPr>
              <a:lnSpc>
                <a:spcPct val="140000"/>
              </a:lnSpc>
            </a:pPr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Freeform 34"/>
          <p:cNvSpPr/>
          <p:nvPr>
            <p:custDataLst>
              <p:tags r:id="rId15"/>
            </p:custDataLst>
          </p:nvPr>
        </p:nvSpPr>
        <p:spPr bwMode="auto">
          <a:xfrm flipH="1" flipV="1">
            <a:off x="1973478" y="2440523"/>
            <a:ext cx="432000" cy="432000"/>
          </a:xfrm>
          <a:custGeom>
            <a:avLst/>
            <a:gdLst>
              <a:gd name="T0" fmla="*/ 2147483646 w 444"/>
              <a:gd name="T1" fmla="*/ 2147483646 h 130"/>
              <a:gd name="T2" fmla="*/ 2147483646 w 444"/>
              <a:gd name="T3" fmla="*/ 0 h 130"/>
              <a:gd name="T4" fmla="*/ 0 w 444"/>
              <a:gd name="T5" fmla="*/ 0 h 1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44" h="130">
                <a:moveTo>
                  <a:pt x="444" y="130"/>
                </a:moveTo>
                <a:lnTo>
                  <a:pt x="44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accent3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 lnSpcReduction="10000"/>
          </a:bodyPr>
          <a:lstStyle/>
          <a:p>
            <a:pPr>
              <a:lnSpc>
                <a:spcPct val="140000"/>
              </a:lnSpc>
            </a:pPr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Freeform 34"/>
          <p:cNvSpPr/>
          <p:nvPr>
            <p:custDataLst>
              <p:tags r:id="rId16"/>
            </p:custDataLst>
          </p:nvPr>
        </p:nvSpPr>
        <p:spPr bwMode="auto">
          <a:xfrm flipH="1">
            <a:off x="1973478" y="4800789"/>
            <a:ext cx="432000" cy="432000"/>
          </a:xfrm>
          <a:custGeom>
            <a:avLst/>
            <a:gdLst>
              <a:gd name="T0" fmla="*/ 2147483646 w 444"/>
              <a:gd name="T1" fmla="*/ 2147483646 h 130"/>
              <a:gd name="T2" fmla="*/ 2147483646 w 444"/>
              <a:gd name="T3" fmla="*/ 0 h 130"/>
              <a:gd name="T4" fmla="*/ 0 w 444"/>
              <a:gd name="T5" fmla="*/ 0 h 13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44" h="130">
                <a:moveTo>
                  <a:pt x="444" y="130"/>
                </a:moveTo>
                <a:lnTo>
                  <a:pt x="44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accent3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 lnSpcReduction="10000"/>
          </a:bodyPr>
          <a:lstStyle/>
          <a:p>
            <a:pPr>
              <a:lnSpc>
                <a:spcPct val="140000"/>
              </a:lnSpc>
            </a:pPr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69773" y="2923417"/>
            <a:ext cx="538338" cy="538338"/>
          </a:xfrm>
          <a:prstGeom prst="rect">
            <a:avLst/>
          </a:prstGeom>
        </p:spPr>
      </p:pic>
      <p:pic>
        <p:nvPicPr>
          <p:cNvPr id="28" name="Graphic 27"/>
          <p:cNvPicPr/>
          <p:nvPr/>
        </p:nvPicPr>
        <p:blipFill rotWithShape="1"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rcRect r="79117"/>
          <a:stretch>
            <a:fillRect/>
          </a:stretch>
        </p:blipFill>
        <p:spPr>
          <a:xfrm>
            <a:off x="6780656" y="4445368"/>
            <a:ext cx="316571" cy="614469"/>
          </a:xfrm>
          <a:prstGeom prst="rect">
            <a:avLst/>
          </a:prstGeom>
        </p:spPr>
      </p:pic>
      <p:pic>
        <p:nvPicPr>
          <p:cNvPr id="14359" name="Graphic 14358"/>
          <p:cNvPicPr>
            <a:picLocks noChangeAspect="1"/>
          </p:cNvPicPr>
          <p:nvPr/>
        </p:nvPicPr>
        <p:blipFill rotWithShape="1"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rcRect r="73174"/>
          <a:stretch>
            <a:fillRect/>
          </a:stretch>
        </p:blipFill>
        <p:spPr>
          <a:xfrm>
            <a:off x="5070844" y="2890938"/>
            <a:ext cx="553654" cy="593525"/>
          </a:xfrm>
          <a:prstGeom prst="rect">
            <a:avLst/>
          </a:prstGeom>
        </p:spPr>
      </p:pic>
      <p:pic>
        <p:nvPicPr>
          <p:cNvPr id="14363" name="Graphic 14362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070844" y="4461335"/>
            <a:ext cx="553654" cy="553654"/>
          </a:xfrm>
          <a:prstGeom prst="rect">
            <a:avLst/>
          </a:prstGeom>
        </p:spPr>
      </p:pic>
      <p:sp>
        <p:nvSpPr>
          <p:cNvPr id="117" name="Rounded Rectangle 116"/>
          <p:cNvSpPr/>
          <p:nvPr/>
        </p:nvSpPr>
        <p:spPr>
          <a:xfrm>
            <a:off x="9760683" y="5352005"/>
            <a:ext cx="857935" cy="288000"/>
          </a:xfrm>
          <a:prstGeom prst="roundRect">
            <a:avLst/>
          </a:prstGeom>
          <a:solidFill>
            <a:srgbClr val="C589D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测试人员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8" name="Rounded Rectangle 117"/>
          <p:cNvSpPr/>
          <p:nvPr/>
        </p:nvSpPr>
        <p:spPr>
          <a:xfrm>
            <a:off x="1495725" y="1996784"/>
            <a:ext cx="999167" cy="288000"/>
          </a:xfrm>
          <a:prstGeom prst="roundRect">
            <a:avLst/>
          </a:prstGeom>
          <a:solidFill>
            <a:schemeClr val="accent4">
              <a:lumMod val="75000"/>
              <a:alpha val="2985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设计者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9" name="Rounded Rectangle 118"/>
          <p:cNvSpPr/>
          <p:nvPr/>
        </p:nvSpPr>
        <p:spPr>
          <a:xfrm>
            <a:off x="1534225" y="5401780"/>
            <a:ext cx="857935" cy="288000"/>
          </a:xfrm>
          <a:prstGeom prst="roundRect">
            <a:avLst/>
          </a:prstGeom>
          <a:solidFill>
            <a:srgbClr val="77C7AF">
              <a:alpha val="2951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前端开发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0" name="Rounded Rectangle 119"/>
          <p:cNvSpPr/>
          <p:nvPr/>
        </p:nvSpPr>
        <p:spPr>
          <a:xfrm>
            <a:off x="9738056" y="2021851"/>
            <a:ext cx="857935" cy="288000"/>
          </a:xfrm>
          <a:prstGeom prst="roundRect">
            <a:avLst/>
          </a:prstGeom>
          <a:solidFill>
            <a:schemeClr val="accent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后端开发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1524000" y="2951025"/>
            <a:ext cx="9144000" cy="955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接口调试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8144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FB022-7E2E-F707-2627-B43F25A05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接口调试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818C63A-541E-2D39-757C-2EE041A4034E}"/>
              </a:ext>
            </a:extLst>
          </p:cNvPr>
          <p:cNvSpPr/>
          <p:nvPr/>
        </p:nvSpPr>
        <p:spPr>
          <a:xfrm>
            <a:off x="8958146" y="2006947"/>
            <a:ext cx="3233854" cy="1296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环境变量、全局变量、前置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后置脚本、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Cookie/Session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全局共享等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…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99786E-39CF-4674-A56A-6FBA15CC0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67" y="1690688"/>
            <a:ext cx="8428306" cy="45218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8596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1524000" y="2951025"/>
            <a:ext cx="9144000" cy="955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dirty="0" err="1"/>
              <a:t>接口文档设计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27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FB022-7E2E-F707-2627-B43F25A05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接口文档设计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4E4A16-0E00-A183-1154-17E7BE516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2730" y="2690328"/>
            <a:ext cx="3860800" cy="2080016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/>
              <a:t>提取字段和描述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/>
              <a:t>填写参数描述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/>
              <a:t>生成文档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kumimoji="1"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BC404E4-F464-46D9-86EF-2D0FB2037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8" y="1773816"/>
            <a:ext cx="8673610" cy="46373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8529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1524000" y="2951025"/>
            <a:ext cx="9144000" cy="955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altLang="zh-CN" dirty="0"/>
              <a:t>Mock</a:t>
            </a:r>
            <a:r>
              <a:rPr lang="zh-CN" altLang="en-US" dirty="0"/>
              <a:t> 数据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689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FB022-7E2E-F707-2627-B43F25A05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自定义 </a:t>
            </a:r>
            <a:r>
              <a:rPr kumimoji="1" lang="en-US" altLang="zh-CN" dirty="0"/>
              <a:t>Mock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0EA89E-89E5-4FB5-BAB3-3C022356F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8" y="1690688"/>
            <a:ext cx="8534625" cy="46216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27636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1524000" y="2951025"/>
            <a:ext cx="9144000" cy="955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自动化测试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8822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DYzZDhjNWU1ODQyM2E0NTkzOTVkNDYxNjg3ZWE3MD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f"/>
  <p:tag name="KSO_WM_UNIT_INDEX" val="1_1_1"/>
  <p:tag name="KSO_WM_UNIT_CLEAR" val="1"/>
  <p:tag name="KSO_WM_UNIT_LAYERLEVEL" val="1_1_1"/>
  <p:tag name="KSO_WM_UNIT_VALUE" val="42"/>
  <p:tag name="KSO_WM_UNIT_HIGHLIGHT" val="0"/>
  <p:tag name="KSO_WM_UNIT_COMPATIBLE" val="0"/>
  <p:tag name="KSO_WM_UNIT_PRESET_TEXT_INDEX" val="4"/>
  <p:tag name="KSO_WM_UNIT_PRESET_TEXT_LEN" val="57"/>
  <p:tag name="KSO_WM_DIAGRAM_GROUP_CODE" val="l1-1"/>
  <p:tag name="KSO_WM_UNIT_ID" val="diagram20169540_4*l_h_f*1_1_1"/>
  <p:tag name="KSO_WM_UNIT_TEXT_FILL_FORE_SCHEMECOLOR_INDEX" val="16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a"/>
  <p:tag name="KSO_WM_UNIT_INDEX" val="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diagram20169540_4*l_h_a*1_1_1"/>
  <p:tag name="KSO_WM_UNIT_TEXT_FILL_FORE_SCHEMECOLOR_INDEX" val="13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f"/>
  <p:tag name="KSO_WM_UNIT_INDEX" val="1_3_1"/>
  <p:tag name="KSO_WM_UNIT_CLEAR" val="1"/>
  <p:tag name="KSO_WM_UNIT_LAYERLEVEL" val="1_1_1"/>
  <p:tag name="KSO_WM_UNIT_VALUE" val="42"/>
  <p:tag name="KSO_WM_UNIT_HIGHLIGHT" val="0"/>
  <p:tag name="KSO_WM_UNIT_COMPATIBLE" val="0"/>
  <p:tag name="KSO_WM_UNIT_PRESET_TEXT_INDEX" val="4"/>
  <p:tag name="KSO_WM_UNIT_PRESET_TEXT_LEN" val="57"/>
  <p:tag name="KSO_WM_DIAGRAM_GROUP_CODE" val="l1-1"/>
  <p:tag name="KSO_WM_UNIT_ID" val="diagram20169540_4*l_h_f*1_3_1"/>
  <p:tag name="KSO_WM_UNIT_TEXT_FILL_FORE_SCHEMECOLOR_INDEX" val="16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a"/>
  <p:tag name="KSO_WM_UNIT_INDEX" val="1_3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diagram20169540_4*l_h_a*1_3_1"/>
  <p:tag name="KSO_WM_UNIT_TEXT_FILL_FORE_SCHEMECOLOR_INDEX" val="13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406_4*l_h_i*1_1_2"/>
  <p:tag name="KSO_WM_TEMPLATE_CATEGORY" val="diagram"/>
  <p:tag name="KSO_WM_TEMPLATE_INDEX" val="20168406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406_4*l_h_i*1_1_2"/>
  <p:tag name="KSO_WM_TEMPLATE_CATEGORY" val="diagram"/>
  <p:tag name="KSO_WM_TEMPLATE_INDEX" val="20168406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406_4*l_h_i*1_1_2"/>
  <p:tag name="KSO_WM_TEMPLATE_CATEGORY" val="diagram"/>
  <p:tag name="KSO_WM_TEMPLATE_INDEX" val="20168406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68406_4*l_h_i*1_1_2"/>
  <p:tag name="KSO_WM_TEMPLATE_CATEGORY" val="diagram"/>
  <p:tag name="KSO_WM_TEMPLATE_INDEX" val="20168406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CLEAR" val="1"/>
  <p:tag name="KSO_WM_UNIT_TYPE" val="l_h_i"/>
  <p:tag name="KSO_WM_UNIT_INDEX" val="1_1_1"/>
  <p:tag name="KSO_WM_UNIT_ID" val="diagram20169540_4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f"/>
  <p:tag name="KSO_WM_UNIT_INDEX" val="1_2_1"/>
  <p:tag name="KSO_WM_UNIT_CLEAR" val="1"/>
  <p:tag name="KSO_WM_UNIT_LAYERLEVEL" val="1_1_1"/>
  <p:tag name="KSO_WM_UNIT_VALUE" val="42"/>
  <p:tag name="KSO_WM_UNIT_HIGHLIGHT" val="0"/>
  <p:tag name="KSO_WM_UNIT_COMPATIBLE" val="0"/>
  <p:tag name="KSO_WM_UNIT_PRESET_TEXT_INDEX" val="4"/>
  <p:tag name="KSO_WM_UNIT_PRESET_TEXT_LEN" val="57"/>
  <p:tag name="KSO_WM_DIAGRAM_GROUP_CODE" val="l1-1"/>
  <p:tag name="KSO_WM_UNIT_ID" val="diagram20169540_4*l_h_f*1_2_1"/>
  <p:tag name="KSO_WM_UNIT_TEXT_FILL_FORE_SCHEMECOLOR_INDEX" val="16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a"/>
  <p:tag name="KSO_WM_UNIT_INDEX" val="1_2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diagram20169540_4*l_h_a*1_2_1"/>
  <p:tag name="KSO_WM_UNIT_TEXT_FILL_FORE_SCHEMECOLOR_INDEX" val="13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CLEAR" val="1"/>
  <p:tag name="KSO_WM_UNIT_TYPE" val="l_h_i"/>
  <p:tag name="KSO_WM_UNIT_INDEX" val="1_3_1"/>
  <p:tag name="KSO_WM_UNIT_ID" val="diagram20169540_4*l_h_i*1_3_1"/>
  <p:tag name="KSO_WM_UNIT_LAYERLEVEL" val="1_1_1"/>
  <p:tag name="KSO_WM_DIAGRAM_GROUP_CODE" val="l1-1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CLEAR" val="1"/>
  <p:tag name="KSO_WM_UNIT_TYPE" val="l_h_i"/>
  <p:tag name="KSO_WM_UNIT_INDEX" val="1_4_1"/>
  <p:tag name="KSO_WM_UNIT_ID" val="diagram20169540_4*l_h_i*1_4_1"/>
  <p:tag name="KSO_WM_UNIT_LAYERLEVEL" val="1_1_1"/>
  <p:tag name="KSO_WM_DIAGRAM_GROUP_CODE" val="l1-1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CLEAR" val="1"/>
  <p:tag name="KSO_WM_UNIT_TYPE" val="l_h_i"/>
  <p:tag name="KSO_WM_UNIT_INDEX" val="1_2_1"/>
  <p:tag name="KSO_WM_UNIT_ID" val="diagram20169540_4*l_h_i*1_2_1"/>
  <p:tag name="KSO_WM_UNIT_LAYERLEVEL" val="1_1_1"/>
  <p:tag name="KSO_WM_DIAGRAM_GROUP_CODE" val="l1-1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f"/>
  <p:tag name="KSO_WM_UNIT_INDEX" val="1_4_1"/>
  <p:tag name="KSO_WM_UNIT_CLEAR" val="1"/>
  <p:tag name="KSO_WM_UNIT_LAYERLEVEL" val="1_1_1"/>
  <p:tag name="KSO_WM_UNIT_VALUE" val="42"/>
  <p:tag name="KSO_WM_UNIT_HIGHLIGHT" val="0"/>
  <p:tag name="KSO_WM_UNIT_COMPATIBLE" val="0"/>
  <p:tag name="KSO_WM_UNIT_PRESET_TEXT_INDEX" val="4"/>
  <p:tag name="KSO_WM_UNIT_PRESET_TEXT_LEN" val="57"/>
  <p:tag name="KSO_WM_DIAGRAM_GROUP_CODE" val="l1-1"/>
  <p:tag name="KSO_WM_UNIT_ID" val="diagram20169540_4*l_h_f*1_4_1"/>
  <p:tag name="KSO_WM_UNIT_TEXT_FILL_FORE_SCHEMECOLOR_INDEX" val="16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9540"/>
  <p:tag name="KSO_WM_UNIT_TYPE" val="l_h_a"/>
  <p:tag name="KSO_WM_UNIT_INDEX" val="1_4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diagram20169540_4*l_h_a*1_4_1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673</TotalTime>
  <Words>384</Words>
  <Application>Microsoft Office PowerPoint</Application>
  <PresentationFormat>宽屏</PresentationFormat>
  <Paragraphs>43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微软雅黑</vt:lpstr>
      <vt:lpstr>微软雅黑</vt:lpstr>
      <vt:lpstr>Arial</vt:lpstr>
      <vt:lpstr>Calibri</vt:lpstr>
      <vt:lpstr>1_Office 主题​​</vt:lpstr>
      <vt:lpstr>API 调试工具技术分享</vt:lpstr>
      <vt:lpstr>常用解决方案</vt:lpstr>
      <vt:lpstr>PowerPoint 演示文稿</vt:lpstr>
      <vt:lpstr>接口调试</vt:lpstr>
      <vt:lpstr>PowerPoint 演示文稿</vt:lpstr>
      <vt:lpstr>接口文档设计</vt:lpstr>
      <vt:lpstr>PowerPoint 演示文稿</vt:lpstr>
      <vt:lpstr>自定义 Mock</vt:lpstr>
      <vt:lpstr>PowerPoint 演示文稿</vt:lpstr>
      <vt:lpstr>自动化测试</vt:lpstr>
      <vt:lpstr>最佳实践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少平</dc:creator>
  <cp:lastModifiedBy>梁 文杰</cp:lastModifiedBy>
  <cp:revision>90</cp:revision>
  <dcterms:created xsi:type="dcterms:W3CDTF">2022-03-16T07:22:00Z</dcterms:created>
  <dcterms:modified xsi:type="dcterms:W3CDTF">2022-11-09T13:33:56Z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B764808F20AE44C0B8D771787E044158</vt:lpwstr>
  </property>
  <property fmtid="{D5CDD505-2E9C-101B-9397-08002B2CF9AE}" pid="3" name="KSOProductBuildVer">
    <vt:lpwstr>2052-11.1.0.12358</vt:lpwstr>
  </property>
</Properties>
</file>

<file path=docProps/thumbnail.jpeg>
</file>